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2" r:id="rId4"/>
    <p:sldId id="280" r:id="rId5"/>
    <p:sldId id="283" r:id="rId6"/>
    <p:sldId id="261" r:id="rId7"/>
    <p:sldId id="285" r:id="rId8"/>
    <p:sldId id="286" r:id="rId9"/>
    <p:sldId id="287" r:id="rId10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87" d="100"/>
          <a:sy n="87" d="100"/>
        </p:scale>
        <p:origin x="12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DD6CAB6-5441-4599-A8D4-D4E76FCB98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25DCF62-B398-476F-9E88-B213C19552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745F8648-0AC4-4D90-9871-5ABA98069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30.9.2020.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5B37978-18FC-48C9-B30D-5F0F720AE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C7BC8A0-2A16-423B-937E-095D605D7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259735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D61DBCC-C971-45FA-9EA1-2C8AFDA7C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60943C-33C2-45D4-A5A5-EF583CCD74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8A186C5B-2312-4523-8069-0C5E43F84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30.9.2020.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86D24B6-859D-4111-8E17-CDA0A75E2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AF0501D-A1E8-42A9-9581-0F1D54F9E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804875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8BFF832B-F90F-441C-BDE6-073FC1A3A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A0C9CD-0A0A-4A25-B9D6-1E8A9E7A60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D93E8CBB-BFEA-4E4F-B868-DEC924AC8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30.9.2020.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45082C0-3A92-460B-8337-5853ABC69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D3B84FC0-4278-48E5-AB5A-B85EE4912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8102858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50DEE01-12F0-4218-A670-C05737164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9F56EFB-BCAC-46F0-88BB-00213CA35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84A2E2C-61A4-4B17-AFDD-447C1ADD0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30.9.2020.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895E260F-3424-41EE-90DA-E09B6E5E4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74E739F-0A00-481C-808E-8EA1982E6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223713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BA38AEC-140B-41A3-83CE-EAD58C6E6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B5A20F4F-B3ED-400A-B24C-1414471F3A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A1BAF0F-872D-4F6C-BD2B-535EA50CA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30.9.2020.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08916E41-8E75-406C-9E68-205450331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A860865-0820-4D07-83EC-2DE124887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734440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F400A4-EF7A-4EB3-A50C-1C9D46C2C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A3658BF5-7FC4-486D-9D6E-F28EBAD3B7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18176D8D-8622-4F6A-98A1-FFDB350BDF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B8FF0E0-A96E-41FE-8994-7BC96C044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30.9.2020.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E3A05D16-C556-48C5-898E-BBA993205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7A69F17-010E-4932-914B-A9E129DAD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252022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D8C8E65-0D63-429D-904C-11EA3CF1E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69E278DA-D9E4-4CA9-BB35-E2C1F552A4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E6E1C55E-3E0A-45CB-80B6-29B2B2CE09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F8B5F8F7-B6E9-4E20-A02C-0E07273917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88C3C540-9CD0-4695-B133-5A9F34CA1A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A4675D49-A2C9-47F8-B658-A0B5BCC64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30.9.2020.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22D45190-C6E5-4B98-AF4C-670A83220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A928B831-D472-4E9B-BDF9-127C5B5BA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685647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22DAB5-ECF8-4C8B-9284-9A768DDE5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BDEFBF9-BFFE-4685-B8DB-08DF78327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30.9.2020.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48BDB420-698D-4FD6-9BCE-933C5BE5B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A64B4EF5-3D49-46A7-867F-7BF38A2C1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043737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18B522E8-94C3-497E-9515-2464F4EB4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30.9.2020.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1E29E425-E355-4002-A1E9-FD1851CAD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5B217C31-9C02-48F3-A193-6E5B1187A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179064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71662CF-0945-4F8D-A889-F95805BCB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CDE1B38E-C61F-4162-BEF8-2D1F3408A4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805CB7DF-1634-4233-86F2-7AA36D2C3A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FD8CCF68-592E-4973-B04C-64EC759C1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30.9.2020.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DA68B31-02DF-406E-AC7D-302C7C716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71A17FC2-55A1-48B3-978B-33BD5398B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250957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ADC7390-C9D2-4513-A57A-C9A272CAD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B6F32F34-B611-4B3D-B052-D735148E39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161115B-474D-4633-BABE-90D7E32B9C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D533EC9-5F15-4135-9402-DDB327BA8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30.9.2020.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1BE3D81E-FE89-411B-887D-0E513D11D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EE1E0C0-36A8-4E85-8FC4-4E07C131D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8669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83698655-B947-4CE6-9E56-FB3E567E4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6C3724C-2207-43DC-BC59-398DCF661D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FB41622-4652-426C-8FBB-EE8B2A3408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C541F-3958-4ACD-9A42-0DEFED04E85B}" type="datetimeFigureOut">
              <a:rPr lang="hr-HR" smtClean="0"/>
              <a:t>30.9.2020.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A58F2BC-D5C8-49ED-8FB4-D39D29C814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1F7A62B-11DC-4C81-A486-6B7004460F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45424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hyperlink" Target="https://www.e-sfera.hr/dodatni-digitalni-sadrzaji/2b4c39f1-7fb9-4131-a918-afcf0d94e580/assets/audio/06_u1__l7_rules__rules_2.mp3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hyperlink" Target="https://www.e-sfera.hr/dodatni-digitalni-sadrzaji/2b4c39f1-7fb9-4131-a918-afcf0d94e580/assets/audio/06_u1__l7_rules__rules_2.mp3" TargetMode="Externa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hyperlink" Target="https://www.e-sfera.hr/dodatni-digitalni-sadrzaji/2b4c39f1-7fb9-4131-a918-afcf0d94e580/assets/audio/06_u1__l7_rules__rules_2.mp3" TargetMode="Externa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learningapps.org/watch?v=pe30ecgwc20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16DF7CC-7E41-46FD-AD7B-E6616659F8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14713" y="1485914"/>
            <a:ext cx="8643937" cy="2387600"/>
          </a:xfrm>
        </p:spPr>
        <p:txBody>
          <a:bodyPr>
            <a:normAutofit/>
          </a:bodyPr>
          <a:lstStyle/>
          <a:p>
            <a:pPr algn="r"/>
            <a:r>
              <a:rPr lang="hr-HR" sz="4400" b="1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UNIT 1; </a:t>
            </a:r>
            <a:b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</a:b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With</a:t>
            </a:r>
            <a: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 </a:t>
            </a: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you</a:t>
            </a:r>
            <a: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 </a:t>
            </a: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from</a:t>
            </a:r>
            <a: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 </a:t>
            </a: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the</a:t>
            </a:r>
            <a: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 start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1DEA2198-4687-4966-8D99-48F3FDF0B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691440" y="3287722"/>
            <a:ext cx="6367210" cy="1655762"/>
          </a:xfrm>
        </p:spPr>
        <p:txBody>
          <a:bodyPr anchor="ctr" anchorCtr="0">
            <a:normAutofit/>
          </a:bodyPr>
          <a:lstStyle/>
          <a:p>
            <a:pPr algn="r"/>
            <a:r>
              <a:rPr lang="hr-HR" sz="4400" dirty="0" err="1">
                <a:ea typeface="Cambria" panose="02040503050406030204" pitchFamily="18" charset="0"/>
                <a:cs typeface="+mj-cs"/>
              </a:rPr>
              <a:t>Rules</a:t>
            </a:r>
            <a:r>
              <a:rPr lang="hr-HR" sz="4400" dirty="0">
                <a:ea typeface="Cambria" panose="02040503050406030204" pitchFamily="18" charset="0"/>
                <a:cs typeface="+mj-cs"/>
              </a:rPr>
              <a:t>,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rules</a:t>
            </a:r>
            <a:endParaRPr lang="hr-HR" sz="4400" dirty="0">
              <a:ea typeface="Cambria" panose="02040503050406030204" pitchFamily="18" charset="0"/>
              <a:cs typeface="+mj-cs"/>
            </a:endParaRP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BBF4E359-F972-4AC7-A8E6-4578E918FA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698257">
            <a:off x="638343" y="1325602"/>
            <a:ext cx="3230789" cy="4321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559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7889F66-CCBB-4BC4-8656-0552E49AE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73040" y="179705"/>
            <a:ext cx="6019800" cy="5213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books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19.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" y="9268"/>
            <a:ext cx="5124964" cy="683946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9830EE1A-D0BF-4061-8748-B91F9ED8838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671" y="3040320"/>
            <a:ext cx="10930657" cy="346661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FFE14C9D-F79A-42C0-87D5-7951E53F2573}"/>
              </a:ext>
            </a:extLst>
          </p:cNvPr>
          <p:cNvSpPr txBox="1">
            <a:spLocks/>
          </p:cNvSpPr>
          <p:nvPr/>
        </p:nvSpPr>
        <p:spPr>
          <a:xfrm>
            <a:off x="5273039" y="543380"/>
            <a:ext cx="6551691" cy="249694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Listen to a part of the podcast with a psychologist Glen Austin about parents’ rules.</a:t>
            </a:r>
            <a:r>
              <a:rPr lang="hr-HR" sz="2000" b="1" dirty="0"/>
              <a:t> </a:t>
            </a:r>
            <a:r>
              <a:rPr lang="en-US" sz="2000" b="1" dirty="0"/>
              <a:t>Number the headings.</a:t>
            </a:r>
            <a:endParaRPr lang="hr-HR" sz="2000" b="1" dirty="0"/>
          </a:p>
          <a:p>
            <a:pPr marL="0" indent="0">
              <a:buNone/>
            </a:pPr>
            <a:r>
              <a:rPr lang="hr-HR" sz="2000" i="1" dirty="0"/>
              <a:t>Poslušaj zvučni zapis na sljedećoj poveznici (</a:t>
            </a:r>
            <a:r>
              <a:rPr lang="hr-HR" sz="2000" b="1" dirty="0" err="1"/>
              <a:t>Parenting</a:t>
            </a:r>
            <a:r>
              <a:rPr lang="hr-HR" sz="2000" b="1" dirty="0"/>
              <a:t> </a:t>
            </a:r>
            <a:r>
              <a:rPr lang="hr-HR" sz="2000" b="1" dirty="0" err="1"/>
              <a:t>rules</a:t>
            </a:r>
            <a:r>
              <a:rPr lang="hr-HR" sz="2000" i="1" dirty="0"/>
              <a:t>), tj. Psihologinju koja govori o roditeljskim pravilima i poredaj spomenute teme pravilnim redoslijedom.</a:t>
            </a:r>
          </a:p>
          <a:p>
            <a:pPr marL="0" indent="0">
              <a:buNone/>
            </a:pPr>
            <a:r>
              <a:rPr lang="hr-HR" sz="2000" i="1" dirty="0">
                <a:hlinkClick r:id="rId6"/>
              </a:rPr>
              <a:t>https://www.e-sfera.hr/dodatni-digitalni-sadrzaji/2b4c39f1-7fb9-4131-a918-afcf0d94e580/assets/audio/06_u1__l7_rules__rules_2.mp3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C1ABC0B8-904E-4A5B-904C-ABDDEA0E1612}"/>
              </a:ext>
            </a:extLst>
          </p:cNvPr>
          <p:cNvSpPr txBox="1">
            <a:spLocks/>
          </p:cNvSpPr>
          <p:nvPr/>
        </p:nvSpPr>
        <p:spPr>
          <a:xfrm>
            <a:off x="7573729" y="3648182"/>
            <a:ext cx="6019800" cy="521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b="1" dirty="0" err="1"/>
              <a:t>Check</a:t>
            </a:r>
            <a:r>
              <a:rPr lang="hr-HR" sz="2000" b="1" dirty="0"/>
              <a:t>! </a:t>
            </a:r>
            <a:r>
              <a:rPr lang="hr-HR" sz="2000" i="1" dirty="0"/>
              <a:t>Provjeri!</a:t>
            </a:r>
          </a:p>
        </p:txBody>
      </p:sp>
      <p:pic>
        <p:nvPicPr>
          <p:cNvPr id="8" name="07_07_Rules_rules">
            <a:hlinkClick r:id="" action="ppaction://media"/>
            <a:extLst>
              <a:ext uri="{FF2B5EF4-FFF2-40B4-BE49-F238E27FC236}">
                <a16:creationId xmlns:a16="http://schemas.microsoft.com/office/drawing/2014/main" id="{5ADF0D72-AA6A-4FB1-80CB-57BA139863C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519930" y="1487050"/>
            <a:ext cx="609600" cy="609600"/>
          </a:xfrm>
          <a:prstGeom prst="rect">
            <a:avLst/>
          </a:prstGeom>
        </p:spPr>
      </p:pic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30E67845-C015-4E9B-9C19-FB2BF17B2E4E}"/>
              </a:ext>
            </a:extLst>
          </p:cNvPr>
          <p:cNvSpPr txBox="1">
            <a:spLocks/>
          </p:cNvSpPr>
          <p:nvPr/>
        </p:nvSpPr>
        <p:spPr>
          <a:xfrm>
            <a:off x="910358" y="4995560"/>
            <a:ext cx="116503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87FE4E5D-CDBB-45C0-87CF-9CE40F2FF297}"/>
              </a:ext>
            </a:extLst>
          </p:cNvPr>
          <p:cNvSpPr txBox="1">
            <a:spLocks/>
          </p:cNvSpPr>
          <p:nvPr/>
        </p:nvSpPr>
        <p:spPr>
          <a:xfrm>
            <a:off x="910358" y="4362785"/>
            <a:ext cx="116503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39CFD8B4-48F5-4280-8B45-E9EDF357A677}"/>
              </a:ext>
            </a:extLst>
          </p:cNvPr>
          <p:cNvSpPr txBox="1">
            <a:spLocks/>
          </p:cNvSpPr>
          <p:nvPr/>
        </p:nvSpPr>
        <p:spPr>
          <a:xfrm>
            <a:off x="910358" y="4054984"/>
            <a:ext cx="116503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FBC35D28-6E22-4E21-94B1-4B14DCAC216E}"/>
              </a:ext>
            </a:extLst>
          </p:cNvPr>
          <p:cNvSpPr txBox="1">
            <a:spLocks/>
          </p:cNvSpPr>
          <p:nvPr/>
        </p:nvSpPr>
        <p:spPr>
          <a:xfrm>
            <a:off x="910358" y="4679233"/>
            <a:ext cx="116503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7041A6D5-B2DA-422A-B218-40AFBE5F8285}"/>
              </a:ext>
            </a:extLst>
          </p:cNvPr>
          <p:cNvSpPr txBox="1">
            <a:spLocks/>
          </p:cNvSpPr>
          <p:nvPr/>
        </p:nvSpPr>
        <p:spPr>
          <a:xfrm>
            <a:off x="910358" y="5312008"/>
            <a:ext cx="116503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ECAAB6A6-B5EC-417A-A2A5-0A84E782BB96}"/>
              </a:ext>
            </a:extLst>
          </p:cNvPr>
          <p:cNvSpPr txBox="1">
            <a:spLocks/>
          </p:cNvSpPr>
          <p:nvPr/>
        </p:nvSpPr>
        <p:spPr>
          <a:xfrm>
            <a:off x="910358" y="5615323"/>
            <a:ext cx="116503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15798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14039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6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3" grpId="0" build="p"/>
      <p:bldP spid="6" grpId="0"/>
      <p:bldP spid="7" grpId="0" build="p"/>
      <p:bldP spid="9" grpId="0" build="p"/>
      <p:bldP spid="10" grpId="0" build="p"/>
      <p:bldP spid="11" grpId="0" build="p"/>
      <p:bldP spid="12" grpId="0" build="p"/>
      <p:bldP spid="13" grpId="0" build="p"/>
      <p:bldP spid="14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70" y="94486"/>
            <a:ext cx="3644277" cy="666902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FFE14C9D-F79A-42C0-87D5-7951E53F2573}"/>
              </a:ext>
            </a:extLst>
          </p:cNvPr>
          <p:cNvSpPr txBox="1">
            <a:spLocks/>
          </p:cNvSpPr>
          <p:nvPr/>
        </p:nvSpPr>
        <p:spPr>
          <a:xfrm>
            <a:off x="4031938" y="1967019"/>
            <a:ext cx="6551691" cy="21143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Listen </a:t>
            </a:r>
            <a:r>
              <a:rPr lang="hr-HR" sz="2000" b="1" dirty="0" err="1"/>
              <a:t>again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choose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correct</a:t>
            </a:r>
            <a:r>
              <a:rPr lang="hr-HR" sz="2000" b="1" dirty="0"/>
              <a:t> </a:t>
            </a:r>
            <a:r>
              <a:rPr lang="hr-HR" sz="2000" b="1" dirty="0" err="1"/>
              <a:t>answers</a:t>
            </a:r>
            <a:r>
              <a:rPr lang="hr-HR" sz="2000" b="1" dirty="0"/>
              <a:t>.</a:t>
            </a:r>
          </a:p>
          <a:p>
            <a:pPr marL="0" indent="0">
              <a:buNone/>
            </a:pPr>
            <a:r>
              <a:rPr lang="hr-HR" sz="2000" i="1" dirty="0"/>
              <a:t>Poslušaj zvučni zapis na sljedećoj poveznici još jednom i zaokruži točan odgovor.</a:t>
            </a:r>
          </a:p>
          <a:p>
            <a:pPr marL="0" indent="0">
              <a:buNone/>
            </a:pPr>
            <a:r>
              <a:rPr lang="hr-HR" sz="2000" i="1" dirty="0">
                <a:hlinkClick r:id="rId5"/>
              </a:rPr>
              <a:t>https://www.e-sfera.hr/dodatni-digitalni-sadrzaji/2b4c39f1-7fb9-4131-a918-afcf0d94e580/assets/audio/06_u1__l7_rules__rules_2.mp3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8" name="07_07_Rules_rules">
            <a:hlinkClick r:id="" action="ppaction://media"/>
            <a:extLst>
              <a:ext uri="{FF2B5EF4-FFF2-40B4-BE49-F238E27FC236}">
                <a16:creationId xmlns:a16="http://schemas.microsoft.com/office/drawing/2014/main" id="{5ADF0D72-AA6A-4FB1-80CB-57BA139863C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604020" y="312419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9950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4039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zervirano mjesto sadržaja 2">
            <a:extLst>
              <a:ext uri="{FF2B5EF4-FFF2-40B4-BE49-F238E27FC236}">
                <a16:creationId xmlns:a16="http://schemas.microsoft.com/office/drawing/2014/main" id="{4557E88D-D624-48E5-91A5-E5ECAE5B99A9}"/>
              </a:ext>
            </a:extLst>
          </p:cNvPr>
          <p:cNvSpPr txBox="1">
            <a:spLocks/>
          </p:cNvSpPr>
          <p:nvPr/>
        </p:nvSpPr>
        <p:spPr>
          <a:xfrm>
            <a:off x="192928" y="783139"/>
            <a:ext cx="6614065" cy="67248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b="1" dirty="0"/>
              <a:t>Do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know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meaning</a:t>
            </a:r>
            <a:r>
              <a:rPr lang="hr-HR" sz="2000" b="1" dirty="0"/>
              <a:t>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all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words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expressions</a:t>
            </a:r>
            <a:r>
              <a:rPr lang="hr-HR" sz="2000" b="1" dirty="0"/>
              <a:t>.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000" i="1" dirty="0"/>
              <a:t>Prepoznaješ li sve riječi i izraze iz zadatka?</a:t>
            </a:r>
          </a:p>
          <a:p>
            <a:pPr marL="0" indent="0">
              <a:buNone/>
            </a:pPr>
            <a:r>
              <a:rPr lang="en-US" sz="2000" b="1" dirty="0"/>
              <a:t>to set the limit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to complain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punishment</a:t>
            </a:r>
          </a:p>
          <a:p>
            <a:pPr marL="0" indent="0">
              <a:buNone/>
            </a:pPr>
            <a:r>
              <a:rPr lang="en-US" sz="2000" b="1" dirty="0"/>
              <a:t>to keep one’s room neat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a lack of authority</a:t>
            </a:r>
          </a:p>
          <a:p>
            <a:pPr marL="0" indent="0">
              <a:buNone/>
            </a:pPr>
            <a:r>
              <a:rPr lang="hr-HR" sz="2000" b="1" dirty="0"/>
              <a:t>r</a:t>
            </a:r>
            <a:r>
              <a:rPr lang="en-US" sz="2000" b="1" dirty="0" err="1"/>
              <a:t>easonable</a:t>
            </a:r>
            <a:endParaRPr lang="hr-HR" sz="2000" b="1" dirty="0"/>
          </a:p>
          <a:p>
            <a:pPr marL="0" indent="0">
              <a:buNone/>
            </a:pPr>
            <a:r>
              <a:rPr lang="hr-HR" sz="2000" b="1" dirty="0"/>
              <a:t>a</a:t>
            </a:r>
            <a:r>
              <a:rPr lang="en-US" sz="2000" b="1" dirty="0"/>
              <a:t>busing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to stick to the rules</a:t>
            </a:r>
          </a:p>
          <a:p>
            <a:pPr marL="0" indent="0">
              <a:buNone/>
            </a:pPr>
            <a:r>
              <a:rPr lang="hr-HR" sz="2000" b="1" dirty="0"/>
              <a:t>a</a:t>
            </a:r>
            <a:r>
              <a:rPr lang="en-US" sz="2000" b="1" dirty="0" err="1"/>
              <a:t>rguments</a:t>
            </a:r>
            <a:endParaRPr lang="hr-HR" sz="2000" b="1" dirty="0"/>
          </a:p>
          <a:p>
            <a:pPr marL="0" indent="0">
              <a:buNone/>
            </a:pPr>
            <a:r>
              <a:rPr lang="hr-HR" sz="2000" b="1" dirty="0"/>
              <a:t>m</a:t>
            </a:r>
            <a:r>
              <a:rPr lang="en-US" sz="2000" b="1" dirty="0" err="1"/>
              <a:t>ature</a:t>
            </a:r>
            <a:endParaRPr lang="hr-HR" sz="2000" b="1" dirty="0"/>
          </a:p>
          <a:p>
            <a:pPr marL="0" indent="0">
              <a:buNone/>
            </a:pPr>
            <a:r>
              <a:rPr lang="hr-HR" sz="2000" b="1" dirty="0"/>
              <a:t>r</a:t>
            </a:r>
            <a:r>
              <a:rPr lang="en-US" sz="2000" b="1" dirty="0" err="1"/>
              <a:t>espectfu</a:t>
            </a:r>
            <a:r>
              <a:rPr lang="hr-HR" sz="2000" b="1" dirty="0"/>
              <a:t>l</a:t>
            </a:r>
          </a:p>
        </p:txBody>
      </p:sp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7B8194C8-316C-4C16-9BA4-10816AA7DD6C}"/>
              </a:ext>
            </a:extLst>
          </p:cNvPr>
          <p:cNvSpPr txBox="1">
            <a:spLocks/>
          </p:cNvSpPr>
          <p:nvPr/>
        </p:nvSpPr>
        <p:spPr>
          <a:xfrm>
            <a:off x="5670328" y="1080592"/>
            <a:ext cx="3175099" cy="67248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hr-HR" sz="2000" b="1" dirty="0"/>
          </a:p>
          <a:p>
            <a:pPr marL="0" indent="0">
              <a:buNone/>
            </a:pP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to negotiate</a:t>
            </a:r>
            <a:endParaRPr lang="hr-HR" sz="2000" b="1" dirty="0"/>
          </a:p>
          <a:p>
            <a:pPr marL="0" indent="0">
              <a:buNone/>
            </a:pPr>
            <a:r>
              <a:rPr lang="hr-HR" sz="2000" b="1" dirty="0"/>
              <a:t>t</a:t>
            </a:r>
            <a:r>
              <a:rPr lang="en-US" sz="2000" b="1" dirty="0"/>
              <a:t>o</a:t>
            </a:r>
            <a:r>
              <a:rPr lang="hr-HR" sz="2000" b="1" dirty="0"/>
              <a:t> </a:t>
            </a:r>
            <a:r>
              <a:rPr lang="en-US" sz="2000" b="1" dirty="0"/>
              <a:t>extend</a:t>
            </a:r>
            <a:endParaRPr lang="hr-HR" sz="2000" b="1" dirty="0"/>
          </a:p>
          <a:p>
            <a:pPr marL="0" indent="0">
              <a:buNone/>
            </a:pPr>
            <a:r>
              <a:rPr lang="hr-HR" sz="2000" b="1" dirty="0"/>
              <a:t>a </a:t>
            </a:r>
            <a:r>
              <a:rPr lang="hr-HR" sz="2000" b="1" dirty="0" err="1"/>
              <a:t>curfew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to whine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to beg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to throw a</a:t>
            </a:r>
            <a:r>
              <a:rPr lang="hr-HR" sz="2000" b="1" dirty="0"/>
              <a:t> </a:t>
            </a:r>
            <a:r>
              <a:rPr lang="en-US" sz="2000" b="1" dirty="0"/>
              <a:t>temper tantrum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a solution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a sleepover</a:t>
            </a:r>
            <a:endParaRPr lang="hr-HR" sz="2000" b="1" dirty="0"/>
          </a:p>
          <a:p>
            <a:pPr marL="0" indent="0">
              <a:buNone/>
            </a:pPr>
            <a:r>
              <a:rPr lang="hr-HR" sz="2000" b="1" dirty="0"/>
              <a:t>i</a:t>
            </a:r>
            <a:r>
              <a:rPr lang="en-US" sz="2000" b="1" dirty="0"/>
              <a:t>n</a:t>
            </a:r>
            <a:r>
              <a:rPr lang="hr-HR" sz="2000" b="1" dirty="0"/>
              <a:t> </a:t>
            </a:r>
            <a:r>
              <a:rPr lang="en-US" sz="2000" b="1" dirty="0"/>
              <a:t>spite of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a win-win situation/result</a:t>
            </a:r>
            <a:endParaRPr lang="hr-HR" sz="2000" b="1" dirty="0"/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1CF4FC86-9854-43D9-B2B8-70DF788E69DD}"/>
              </a:ext>
            </a:extLst>
          </p:cNvPr>
          <p:cNvSpPr txBox="1">
            <a:spLocks/>
          </p:cNvSpPr>
          <p:nvPr/>
        </p:nvSpPr>
        <p:spPr>
          <a:xfrm>
            <a:off x="2907016" y="1541369"/>
            <a:ext cx="4647508" cy="47823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postaviti granice</a:t>
            </a:r>
          </a:p>
          <a:p>
            <a:pPr marL="0" indent="0">
              <a:buNone/>
            </a:pPr>
            <a:r>
              <a:rPr lang="hr-HR" sz="2000" i="1" dirty="0"/>
              <a:t>žaliti se</a:t>
            </a:r>
          </a:p>
          <a:p>
            <a:pPr marL="0" indent="0">
              <a:buNone/>
            </a:pPr>
            <a:r>
              <a:rPr lang="hr-HR" sz="2000" i="1" dirty="0"/>
              <a:t>kazna</a:t>
            </a:r>
          </a:p>
          <a:p>
            <a:pPr marL="0" indent="0">
              <a:buNone/>
            </a:pPr>
            <a:r>
              <a:rPr lang="hr-HR" sz="2000" i="1" dirty="0"/>
              <a:t>imati čistu sobu</a:t>
            </a:r>
          </a:p>
          <a:p>
            <a:pPr marL="0" indent="0">
              <a:buNone/>
            </a:pPr>
            <a:r>
              <a:rPr lang="hr-HR" sz="2000" i="1" dirty="0"/>
              <a:t>nedostatak autoriteta</a:t>
            </a:r>
          </a:p>
          <a:p>
            <a:pPr marL="0" indent="0">
              <a:buNone/>
            </a:pPr>
            <a:r>
              <a:rPr lang="hr-HR" sz="2000" i="1" dirty="0"/>
              <a:t>razuman</a:t>
            </a:r>
          </a:p>
          <a:p>
            <a:pPr marL="0" indent="0">
              <a:buNone/>
            </a:pPr>
            <a:r>
              <a:rPr lang="hr-HR" sz="2000" i="1" dirty="0"/>
              <a:t>zloupotrijebiti</a:t>
            </a:r>
          </a:p>
          <a:p>
            <a:pPr marL="0" indent="0">
              <a:buNone/>
            </a:pPr>
            <a:r>
              <a:rPr lang="hr-HR" sz="2000" i="1" dirty="0"/>
              <a:t>držati se pravila</a:t>
            </a:r>
          </a:p>
          <a:p>
            <a:pPr marL="0" indent="0">
              <a:buNone/>
            </a:pPr>
            <a:r>
              <a:rPr lang="hr-HR" sz="2000" i="1" dirty="0"/>
              <a:t>argumenti</a:t>
            </a:r>
          </a:p>
          <a:p>
            <a:pPr marL="0" indent="0">
              <a:buNone/>
            </a:pPr>
            <a:r>
              <a:rPr lang="hr-HR" sz="2000" i="1" dirty="0"/>
              <a:t>zreli</a:t>
            </a:r>
          </a:p>
          <a:p>
            <a:pPr marL="0" indent="0">
              <a:buNone/>
            </a:pPr>
            <a:r>
              <a:rPr lang="hr-HR" sz="2000" i="1" dirty="0"/>
              <a:t>pun poštovanja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F05CB6B5-0132-451F-8864-05DD7195B7C3}"/>
              </a:ext>
            </a:extLst>
          </p:cNvPr>
          <p:cNvSpPr txBox="1">
            <a:spLocks/>
          </p:cNvSpPr>
          <p:nvPr/>
        </p:nvSpPr>
        <p:spPr>
          <a:xfrm>
            <a:off x="8722086" y="1893907"/>
            <a:ext cx="3376987" cy="47823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pregovarati</a:t>
            </a:r>
          </a:p>
          <a:p>
            <a:pPr marL="0" indent="0">
              <a:buNone/>
            </a:pPr>
            <a:r>
              <a:rPr lang="hr-HR" sz="2000" i="1" dirty="0"/>
              <a:t>proširiti</a:t>
            </a:r>
          </a:p>
          <a:p>
            <a:pPr marL="0" indent="0">
              <a:buNone/>
            </a:pPr>
            <a:r>
              <a:rPr lang="hr-HR" sz="2000" i="1" dirty="0"/>
              <a:t>vrijeme dolaska kući</a:t>
            </a:r>
          </a:p>
          <a:p>
            <a:pPr marL="0" indent="0">
              <a:buNone/>
            </a:pPr>
            <a:r>
              <a:rPr lang="hr-HR" sz="2000" i="1" dirty="0"/>
              <a:t>cmizdriti</a:t>
            </a:r>
          </a:p>
          <a:p>
            <a:pPr marL="0" indent="0">
              <a:buNone/>
            </a:pPr>
            <a:r>
              <a:rPr lang="hr-HR" sz="2000" i="1" dirty="0"/>
              <a:t>moliti</a:t>
            </a:r>
          </a:p>
          <a:p>
            <a:pPr marL="0" indent="0">
              <a:buNone/>
            </a:pPr>
            <a:r>
              <a:rPr lang="hr-HR" sz="2000" i="1" dirty="0"/>
              <a:t>imati ispad bijesa</a:t>
            </a:r>
          </a:p>
          <a:p>
            <a:pPr marL="0" indent="0">
              <a:buNone/>
            </a:pPr>
            <a:r>
              <a:rPr lang="hr-HR" sz="2000" i="1" dirty="0"/>
              <a:t>rješenje</a:t>
            </a:r>
          </a:p>
          <a:p>
            <a:pPr marL="0" indent="0">
              <a:buNone/>
            </a:pPr>
            <a:r>
              <a:rPr lang="hr-HR" sz="2000" i="1" dirty="0"/>
              <a:t>prespavati</a:t>
            </a:r>
          </a:p>
          <a:p>
            <a:pPr marL="0" indent="0">
              <a:buNone/>
            </a:pPr>
            <a:r>
              <a:rPr lang="hr-HR" sz="2000" i="1" dirty="0"/>
              <a:t>unatoč </a:t>
            </a:r>
          </a:p>
          <a:p>
            <a:pPr marL="0" indent="0">
              <a:buNone/>
            </a:pPr>
            <a:r>
              <a:rPr lang="hr-HR" sz="2000" i="1" dirty="0"/>
              <a:t>situacija u kojoj su svi zadovoljni</a:t>
            </a:r>
          </a:p>
        </p:txBody>
      </p:sp>
    </p:spTree>
    <p:extLst>
      <p:ext uri="{BB962C8B-B14F-4D97-AF65-F5344CB8AC3E}">
        <p14:creationId xmlns:p14="http://schemas.microsoft.com/office/powerpoint/2010/main" val="4003346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10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build="p"/>
      <p:bldP spid="7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70" y="94486"/>
            <a:ext cx="3644277" cy="666902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FFE14C9D-F79A-42C0-87D5-7951E53F2573}"/>
              </a:ext>
            </a:extLst>
          </p:cNvPr>
          <p:cNvSpPr txBox="1">
            <a:spLocks/>
          </p:cNvSpPr>
          <p:nvPr/>
        </p:nvSpPr>
        <p:spPr>
          <a:xfrm>
            <a:off x="4031938" y="1967019"/>
            <a:ext cx="6551691" cy="21143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Listen </a:t>
            </a:r>
            <a:r>
              <a:rPr lang="hr-HR" sz="2000" b="1" dirty="0" err="1"/>
              <a:t>again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choose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correct</a:t>
            </a:r>
            <a:r>
              <a:rPr lang="hr-HR" sz="2000" b="1" dirty="0"/>
              <a:t> </a:t>
            </a:r>
            <a:r>
              <a:rPr lang="hr-HR" sz="2000" b="1" dirty="0" err="1"/>
              <a:t>answers</a:t>
            </a:r>
            <a:r>
              <a:rPr lang="hr-HR" sz="2000" b="1" dirty="0"/>
              <a:t>.</a:t>
            </a:r>
          </a:p>
          <a:p>
            <a:pPr marL="0" indent="0">
              <a:buNone/>
            </a:pPr>
            <a:r>
              <a:rPr lang="hr-HR" sz="2000" i="1" dirty="0"/>
              <a:t>Poslušaj zvučni zapis na sljedećoj poveznici još jednom i zaokruži točan odgovor.</a:t>
            </a:r>
          </a:p>
          <a:p>
            <a:pPr marL="0" indent="0">
              <a:buNone/>
            </a:pPr>
            <a:r>
              <a:rPr lang="hr-HR" sz="2000" i="1" dirty="0">
                <a:hlinkClick r:id="rId5"/>
              </a:rPr>
              <a:t>https://www.e-sfera.hr/dodatni-digitalni-sadrzaji/2b4c39f1-7fb9-4131-a918-afcf0d94e580/assets/audio/06_u1__l7_rules__rules_2.mp3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C1ABC0B8-904E-4A5B-904C-ABDDEA0E1612}"/>
              </a:ext>
            </a:extLst>
          </p:cNvPr>
          <p:cNvSpPr txBox="1">
            <a:spLocks/>
          </p:cNvSpPr>
          <p:nvPr/>
        </p:nvSpPr>
        <p:spPr>
          <a:xfrm>
            <a:off x="4031938" y="4593063"/>
            <a:ext cx="6019800" cy="13450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b="1" dirty="0" err="1"/>
              <a:t>Check</a:t>
            </a:r>
            <a:r>
              <a:rPr lang="hr-HR" sz="2000" b="1" dirty="0"/>
              <a:t>!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000" i="1" dirty="0"/>
              <a:t>Provjeri!</a:t>
            </a:r>
          </a:p>
        </p:txBody>
      </p:sp>
      <p:pic>
        <p:nvPicPr>
          <p:cNvPr id="8" name="07_07_Rules_rules">
            <a:hlinkClick r:id="" action="ppaction://media"/>
            <a:extLst>
              <a:ext uri="{FF2B5EF4-FFF2-40B4-BE49-F238E27FC236}">
                <a16:creationId xmlns:a16="http://schemas.microsoft.com/office/drawing/2014/main" id="{5ADF0D72-AA6A-4FB1-80CB-57BA139863C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519930" y="1487050"/>
            <a:ext cx="609600" cy="609600"/>
          </a:xfrm>
          <a:prstGeom prst="rect">
            <a:avLst/>
          </a:prstGeom>
        </p:spPr>
      </p:pic>
      <p:pic>
        <p:nvPicPr>
          <p:cNvPr id="9" name="Picture 4" descr="Vidi izvornu sliku">
            <a:extLst>
              <a:ext uri="{FF2B5EF4-FFF2-40B4-BE49-F238E27FC236}">
                <a16:creationId xmlns:a16="http://schemas.microsoft.com/office/drawing/2014/main" id="{17CA89FB-5644-430A-84B3-DBF51B65F9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28" y="561860"/>
            <a:ext cx="309699" cy="384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Vidi izvornu sliku">
            <a:extLst>
              <a:ext uri="{FF2B5EF4-FFF2-40B4-BE49-F238E27FC236}">
                <a16:creationId xmlns:a16="http://schemas.microsoft.com/office/drawing/2014/main" id="{309EDE13-24F5-44FC-B32B-9EFFFDB6D4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27" y="1834415"/>
            <a:ext cx="309699" cy="384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Vidi izvornu sliku">
            <a:extLst>
              <a:ext uri="{FF2B5EF4-FFF2-40B4-BE49-F238E27FC236}">
                <a16:creationId xmlns:a16="http://schemas.microsoft.com/office/drawing/2014/main" id="{4C25A6B2-D7BF-487F-B76D-4A8E2A483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26" y="2583508"/>
            <a:ext cx="309699" cy="384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Vidi izvornu sliku">
            <a:extLst>
              <a:ext uri="{FF2B5EF4-FFF2-40B4-BE49-F238E27FC236}">
                <a16:creationId xmlns:a16="http://schemas.microsoft.com/office/drawing/2014/main" id="{A951769A-27AB-486B-9A3C-98947BA47E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491" y="3498310"/>
            <a:ext cx="309699" cy="384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Vidi izvornu sliku">
            <a:extLst>
              <a:ext uri="{FF2B5EF4-FFF2-40B4-BE49-F238E27FC236}">
                <a16:creationId xmlns:a16="http://schemas.microsoft.com/office/drawing/2014/main" id="{B39BB95F-684E-46F2-8317-4B2E947A30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157" y="4413112"/>
            <a:ext cx="309699" cy="384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Vidi izvornu sliku">
            <a:extLst>
              <a:ext uri="{FF2B5EF4-FFF2-40B4-BE49-F238E27FC236}">
                <a16:creationId xmlns:a16="http://schemas.microsoft.com/office/drawing/2014/main" id="{AD8695FC-3938-47D2-B5BA-4369EAFF8F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487" y="5519958"/>
            <a:ext cx="309699" cy="384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Vidi izvornu sliku">
            <a:extLst>
              <a:ext uri="{FF2B5EF4-FFF2-40B4-BE49-F238E27FC236}">
                <a16:creationId xmlns:a16="http://schemas.microsoft.com/office/drawing/2014/main" id="{C2614F76-F2A8-42B0-8B4D-BA8E87FF1E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156" y="6050605"/>
            <a:ext cx="309699" cy="384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8325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4039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1B6BFB55-AB3A-4C18-8FAE-E3664C90E0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11342" y="287576"/>
            <a:ext cx="6341125" cy="39878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17.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6EA4478F-12CA-4225-8F02-AFD946883A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565" y="268576"/>
            <a:ext cx="4186410" cy="5584399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718FF3D2-6816-42B0-822B-02DA9A789822}"/>
              </a:ext>
            </a:extLst>
          </p:cNvPr>
          <p:cNvSpPr txBox="1">
            <a:spLocks/>
          </p:cNvSpPr>
          <p:nvPr/>
        </p:nvSpPr>
        <p:spPr>
          <a:xfrm>
            <a:off x="4417975" y="705362"/>
            <a:ext cx="7350904" cy="174180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Imagine that you are grounded. Look at each punishment. Which one is the worst?</a:t>
            </a:r>
            <a:r>
              <a:rPr lang="hr-HR" sz="2000" b="1" dirty="0"/>
              <a:t> </a:t>
            </a:r>
            <a:r>
              <a:rPr lang="en-US" sz="2000" b="1" dirty="0"/>
              <a:t>Number them from ‘I couldn’t stand this’ (1) to ‘I could live with it’ (6). </a:t>
            </a:r>
            <a:endParaRPr lang="hr-HR" sz="2000" b="1" dirty="0"/>
          </a:p>
          <a:p>
            <a:pPr marL="0" indent="0">
              <a:buNone/>
            </a:pPr>
            <a:r>
              <a:rPr lang="hr-HR" sz="2000" i="1" dirty="0"/>
              <a:t>Zamisli da si u kazni, u kazni i pročitaj popis kazni koje su ti namijenili roditelji. Poredaj ih od najgore kazne (1) do one koju bi već nekako izdržao (6).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r-HR" sz="2000" i="1" dirty="0"/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D255B4FC-89B0-4357-9C41-9F0792D7E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837" y="2572320"/>
            <a:ext cx="11482042" cy="401710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67701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7889F66-CCBB-4BC4-8656-0552E49AE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17955" y="295212"/>
            <a:ext cx="6019800" cy="5213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 err="1"/>
              <a:t>Go</a:t>
            </a:r>
            <a:r>
              <a:rPr lang="hr-HR" sz="2000" b="1" dirty="0"/>
              <a:t> </a:t>
            </a:r>
            <a:r>
              <a:rPr lang="hr-HR" sz="2000" b="1" dirty="0" err="1"/>
              <a:t>back</a:t>
            </a:r>
            <a:r>
              <a:rPr lang="hr-HR" sz="2000" b="1" dirty="0"/>
              <a:t> to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books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20.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" y="10815"/>
            <a:ext cx="5124964" cy="6836369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9830EE1A-D0BF-4061-8748-B91F9ED883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219" y="842103"/>
            <a:ext cx="8883271" cy="556065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FFE14C9D-F79A-42C0-87D5-7951E53F2573}"/>
              </a:ext>
            </a:extLst>
          </p:cNvPr>
          <p:cNvSpPr txBox="1">
            <a:spLocks/>
          </p:cNvSpPr>
          <p:nvPr/>
        </p:nvSpPr>
        <p:spPr>
          <a:xfrm>
            <a:off x="9395149" y="128594"/>
            <a:ext cx="2668320" cy="177028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r-HR" sz="2000" b="1" dirty="0" err="1"/>
              <a:t>Read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text</a:t>
            </a:r>
            <a:r>
              <a:rPr lang="hr-HR" sz="2000" b="1" dirty="0"/>
              <a:t> HELPFUL TIPS FOR NEGOTIATING WITH YOUR PARENTS</a:t>
            </a:r>
            <a:r>
              <a:rPr lang="en-US" sz="2000" b="1" dirty="0"/>
              <a:t>.</a:t>
            </a:r>
            <a:r>
              <a:rPr lang="hr-HR" sz="2000" b="1" dirty="0"/>
              <a:t> </a:t>
            </a:r>
            <a:r>
              <a:rPr lang="hr-HR" sz="2000" i="1" dirty="0"/>
              <a:t>Pročitaj tekst KORISNI SAVJETI ZA PREGOVARANJE S RODITELJIMA.</a:t>
            </a:r>
          </a:p>
          <a:p>
            <a:pPr marL="0" indent="0">
              <a:buNone/>
            </a:pPr>
            <a:endParaRPr lang="hr-HR" sz="2000" i="1" dirty="0"/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A9B90E22-2FC6-4290-8A2C-871A1C369067}"/>
              </a:ext>
            </a:extLst>
          </p:cNvPr>
          <p:cNvSpPr txBox="1">
            <a:spLocks/>
          </p:cNvSpPr>
          <p:nvPr/>
        </p:nvSpPr>
        <p:spPr>
          <a:xfrm>
            <a:off x="9395149" y="1949986"/>
            <a:ext cx="2668319" cy="4552950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b="1" dirty="0"/>
              <a:t>How can you prove</a:t>
            </a:r>
            <a:r>
              <a:rPr lang="hr-HR" sz="2000" b="1" dirty="0"/>
              <a:t> </a:t>
            </a:r>
            <a:r>
              <a:rPr lang="en-US" sz="2000" b="1" dirty="0"/>
              <a:t>to your parents that you are responsible? </a:t>
            </a:r>
            <a:r>
              <a:rPr lang="hr-HR" sz="2000" i="1" dirty="0"/>
              <a:t>Kako možeš roditeljima dokazati da si odgovoran?</a:t>
            </a:r>
          </a:p>
          <a:p>
            <a:pPr marL="0" indent="0" algn="ctr">
              <a:buNone/>
            </a:pPr>
            <a:r>
              <a:rPr lang="en-US" sz="2000" b="1" dirty="0"/>
              <a:t>What</a:t>
            </a:r>
            <a:r>
              <a:rPr lang="hr-HR" sz="2000" b="1" dirty="0"/>
              <a:t> </a:t>
            </a:r>
            <a:r>
              <a:rPr lang="en-US" sz="2000" b="1" dirty="0"/>
              <a:t>can you do to extend your curfew?</a:t>
            </a:r>
            <a:r>
              <a:rPr lang="hr-HR" sz="2000" b="1" dirty="0"/>
              <a:t> </a:t>
            </a:r>
            <a:r>
              <a:rPr lang="hr-HR" sz="2000" i="1" dirty="0"/>
              <a:t>Kako možeš navečer odgoditi svoj povratak kući?</a:t>
            </a:r>
          </a:p>
          <a:p>
            <a:pPr marL="0" indent="0" algn="ctr">
              <a:buNone/>
            </a:pPr>
            <a:r>
              <a:rPr lang="en-US" sz="2000" b="1" dirty="0"/>
              <a:t>What will</a:t>
            </a:r>
            <a:r>
              <a:rPr lang="hr-HR" sz="2000" b="1" dirty="0"/>
              <a:t> </a:t>
            </a:r>
            <a:r>
              <a:rPr lang="en-US" sz="2000" b="1" dirty="0"/>
              <a:t>make you look more serious when talking to</a:t>
            </a:r>
            <a:r>
              <a:rPr lang="hr-HR" sz="2000" b="1" dirty="0"/>
              <a:t> </a:t>
            </a:r>
            <a:r>
              <a:rPr lang="en-US" sz="2000" b="1" dirty="0"/>
              <a:t>your parents?</a:t>
            </a:r>
            <a:r>
              <a:rPr lang="hr-HR" sz="2000" b="1" dirty="0"/>
              <a:t> </a:t>
            </a:r>
            <a:r>
              <a:rPr lang="hr-HR" sz="2000" i="1" dirty="0"/>
              <a:t>Kako ćeš izgledati ozbiljnije kada razgovaraš sa roditeljima? </a:t>
            </a:r>
          </a:p>
          <a:p>
            <a:pPr marL="0" indent="0" algn="ctr">
              <a:buNone/>
            </a:pPr>
            <a:r>
              <a:rPr lang="en-US" sz="2000" b="1" dirty="0"/>
              <a:t>What is it that you should or</a:t>
            </a:r>
            <a:r>
              <a:rPr lang="hr-HR" sz="2000" b="1" dirty="0"/>
              <a:t> </a:t>
            </a:r>
            <a:r>
              <a:rPr lang="en-US" sz="2000" b="1" dirty="0"/>
              <a:t>shouldn’t do if you want to reach a win-win</a:t>
            </a:r>
            <a:r>
              <a:rPr lang="hr-HR" sz="2000" b="1" dirty="0"/>
              <a:t> </a:t>
            </a:r>
            <a:r>
              <a:rPr lang="en-US" sz="2000" b="1" dirty="0"/>
              <a:t>solution to your problem?</a:t>
            </a:r>
            <a:r>
              <a:rPr lang="hr-HR" sz="2000" b="1" dirty="0"/>
              <a:t> </a:t>
            </a:r>
            <a:r>
              <a:rPr lang="hr-HR" sz="2000" i="1" dirty="0"/>
              <a:t>Što nikako ne smiješ napraviti ako želiš s roditeljima postići situaciju u kojoj svi pobjeđuju? </a:t>
            </a:r>
          </a:p>
        </p:txBody>
      </p:sp>
    </p:spTree>
    <p:extLst>
      <p:ext uri="{BB962C8B-B14F-4D97-AF65-F5344CB8AC3E}">
        <p14:creationId xmlns:p14="http://schemas.microsoft.com/office/powerpoint/2010/main" val="3414428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1B6BFB55-AB3A-4C18-8FAE-E3664C90E0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73247" y="1889354"/>
            <a:ext cx="6341125" cy="39878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17.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6EA4478F-12CA-4225-8F02-AFD946883A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837" y="986025"/>
            <a:ext cx="4186410" cy="5584399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718FF3D2-6816-42B0-822B-02DA9A789822}"/>
              </a:ext>
            </a:extLst>
          </p:cNvPr>
          <p:cNvSpPr txBox="1">
            <a:spLocks/>
          </p:cNvSpPr>
          <p:nvPr/>
        </p:nvSpPr>
        <p:spPr>
          <a:xfrm>
            <a:off x="4473247" y="2328891"/>
            <a:ext cx="7350904" cy="17418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Write a list of rules your parents have set for you. Are they easy to follow? Why (not)?</a:t>
            </a:r>
            <a:endParaRPr lang="hr-HR" sz="2000" b="1" dirty="0"/>
          </a:p>
          <a:p>
            <a:pPr marL="0" indent="0">
              <a:buNone/>
            </a:pPr>
            <a:r>
              <a:rPr lang="hr-HR" sz="2000" i="1" dirty="0"/>
              <a:t>Zapiši pravila koja su ti postavili/odredili roditelji. Razmisli je li teško pridržavati se tih pravila. Ako jest, zašto? Ako nije, zašto?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r-HR" sz="2000" i="1" dirty="0"/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D255B4FC-89B0-4357-9C41-9F0792D7E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837" y="4111447"/>
            <a:ext cx="11482042" cy="175264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Pravokutnik 6">
            <a:extLst>
              <a:ext uri="{FF2B5EF4-FFF2-40B4-BE49-F238E27FC236}">
                <a16:creationId xmlns:a16="http://schemas.microsoft.com/office/drawing/2014/main" id="{C9D824BF-44F0-42F4-8B83-D723209AD0FC}"/>
              </a:ext>
            </a:extLst>
          </p:cNvPr>
          <p:cNvSpPr/>
          <p:nvPr/>
        </p:nvSpPr>
        <p:spPr>
          <a:xfrm>
            <a:off x="4473247" y="993913"/>
            <a:ext cx="58903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000" i="1" dirty="0"/>
              <a:t>Naučeno možeš uvježbati na sljedećoj poveznici:</a:t>
            </a:r>
          </a:p>
          <a:p>
            <a:r>
              <a:rPr lang="hr-HR" sz="2000" dirty="0">
                <a:hlinkClick r:id="rId4"/>
              </a:rPr>
              <a:t>https://learningapps.org/watch?v=pe30ecgwc20</a:t>
            </a:r>
            <a:endParaRPr lang="hr-HR" sz="2000" dirty="0"/>
          </a:p>
        </p:txBody>
      </p:sp>
    </p:spTree>
    <p:extLst>
      <p:ext uri="{BB962C8B-B14F-4D97-AF65-F5344CB8AC3E}">
        <p14:creationId xmlns:p14="http://schemas.microsoft.com/office/powerpoint/2010/main" val="1350156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718FF3D2-6816-42B0-822B-02DA9A789822}"/>
              </a:ext>
            </a:extLst>
          </p:cNvPr>
          <p:cNvSpPr txBox="1">
            <a:spLocks/>
          </p:cNvSpPr>
          <p:nvPr/>
        </p:nvSpPr>
        <p:spPr>
          <a:xfrm>
            <a:off x="746643" y="629414"/>
            <a:ext cx="10698709" cy="17418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Write some funny things your parents say to you or weird rules they have for you.</a:t>
            </a:r>
            <a:endParaRPr lang="hr-HR" sz="2000" b="1" dirty="0"/>
          </a:p>
          <a:p>
            <a:pPr marL="0" indent="0">
              <a:buNone/>
            </a:pPr>
            <a:r>
              <a:rPr lang="hr-HR" sz="2000" i="1" dirty="0"/>
              <a:t>Zapiši neka čudna pravila ili izreke svojih roditelja!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r-HR" sz="2000" i="1" dirty="0"/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D255B4FC-89B0-4357-9C41-9F0792D7E4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643" y="1500317"/>
            <a:ext cx="10698709" cy="467030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68984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1118</TotalTime>
  <Words>634</Words>
  <Application>Microsoft Office PowerPoint</Application>
  <PresentationFormat>Široki zaslon</PresentationFormat>
  <Paragraphs>83</Paragraphs>
  <Slides>9</Slides>
  <Notes>0</Notes>
  <HiddenSlides>0</HiddenSlides>
  <MMClips>3</MMClips>
  <ScaleCrop>false</ScaleCrop>
  <HeadingPairs>
    <vt:vector size="6" baseType="variant">
      <vt:variant>
        <vt:lpstr>Korišteni fontovi</vt:lpstr>
      </vt:variant>
      <vt:variant>
        <vt:i4>4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Cambria</vt:lpstr>
      <vt:lpstr>Tema sustava Office</vt:lpstr>
      <vt:lpstr>UNIT 1;  With you from the start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NEXT OF KIN</dc:title>
  <dc:creator>Siniša Vuksan</dc:creator>
  <cp:lastModifiedBy>Siniša Vuksan</cp:lastModifiedBy>
  <cp:revision>109</cp:revision>
  <dcterms:created xsi:type="dcterms:W3CDTF">2020-09-12T11:20:19Z</dcterms:created>
  <dcterms:modified xsi:type="dcterms:W3CDTF">2020-09-30T13:00:52Z</dcterms:modified>
</cp:coreProperties>
</file>